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7" r:id="rId3"/>
    <p:sldId id="258" r:id="rId4"/>
    <p:sldId id="268" r:id="rId5"/>
    <p:sldId id="262" r:id="rId6"/>
    <p:sldId id="277" r:id="rId7"/>
    <p:sldId id="264" r:id="rId8"/>
    <p:sldId id="274" r:id="rId9"/>
    <p:sldId id="261" r:id="rId10"/>
    <p:sldId id="276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eague Spartan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Климович" initials="АК" lastIdx="4" clrIdx="0">
    <p:extLst>
      <p:ext uri="{19B8F6BF-5375-455C-9EA6-DF929625EA0E}">
        <p15:presenceInfo xmlns:p15="http://schemas.microsoft.com/office/powerpoint/2012/main" userId="559831df4824d2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862" y="-2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443287"/>
            <a:ext cx="182880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296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АНИМАЦИЯ ИЗОБРАЖЕНИЙ НА ОСНОВЕ НЕЙРОННЫХ СЕТЕЙ</a:t>
            </a:r>
          </a:p>
        </p:txBody>
      </p:sp>
      <p:sp>
        <p:nvSpPr>
          <p:cNvPr id="3" name="Freeform 3"/>
          <p:cNvSpPr/>
          <p:nvPr/>
        </p:nvSpPr>
        <p:spPr>
          <a:xfrm>
            <a:off x="-914400" y="-28575"/>
            <a:ext cx="2019300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3635" y="9029700"/>
            <a:ext cx="2420057" cy="462011"/>
          </a:xfrm>
          <a:custGeom>
            <a:avLst/>
            <a:gdLst/>
            <a:ahLst/>
            <a:cxnLst/>
            <a:rect l="l" t="t" r="r" b="b"/>
            <a:pathLst>
              <a:path w="2420057" h="462011">
                <a:moveTo>
                  <a:pt x="0" y="0"/>
                </a:moveTo>
                <a:lnTo>
                  <a:pt x="2420057" y="0"/>
                </a:lnTo>
                <a:lnTo>
                  <a:pt x="2420057" y="462010"/>
                </a:lnTo>
                <a:lnTo>
                  <a:pt x="0" y="46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496083"/>
            <a:ext cx="18288000" cy="82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376" spc="67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БЕЛОРУССКИЙ ГОСУДАРСТВЕННЫЙ УНИВЕРСИТЕТ</a:t>
            </a:r>
            <a:endParaRPr lang="ru-RU" sz="2376" spc="67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376" spc="67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ИНФОРМАТИКИ И РАДИОЭЛЕКТРОНИКИ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7923" y="7070956"/>
            <a:ext cx="3964144" cy="144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sz="2778" spc="2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Выполнил:</a:t>
            </a:r>
          </a:p>
          <a:p>
            <a:pPr algn="l">
              <a:lnSpc>
                <a:spcPts val="3890"/>
              </a:lnSpc>
            </a:pPr>
            <a:r>
              <a:rPr lang="en-US" sz="2778" spc="2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студент гр. 150501</a:t>
            </a:r>
          </a:p>
          <a:p>
            <a:pPr algn="l">
              <a:lnSpc>
                <a:spcPts val="3890"/>
              </a:lnSpc>
              <a:spcBef>
                <a:spcPct val="0"/>
              </a:spcBef>
            </a:pPr>
            <a:r>
              <a:rPr lang="en-US" sz="2778" spc="2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Климович А.Н.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87432" y="7070956"/>
            <a:ext cx="5686634" cy="143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90"/>
              </a:lnSpc>
            </a:pPr>
            <a:r>
              <a:rPr lang="en-US" sz="2778" spc="225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Руководитель</a:t>
            </a:r>
            <a:r>
              <a:rPr lang="en-US" sz="2778" spc="22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r">
              <a:lnSpc>
                <a:spcPts val="3890"/>
              </a:lnSpc>
              <a:spcBef>
                <a:spcPct val="0"/>
              </a:spcBef>
            </a:pPr>
            <a:r>
              <a:rPr lang="en-US" sz="2778" spc="225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старший</a:t>
            </a:r>
            <a:r>
              <a:rPr lang="en-US" sz="2778" spc="22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8" spc="225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преподаватель</a:t>
            </a:r>
            <a:r>
              <a:rPr lang="en-US" sz="2778" spc="22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78" spc="225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Куприянова</a:t>
            </a:r>
            <a:r>
              <a:rPr lang="en-US" sz="2778" spc="22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Д.В.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B6DF1-7EF9-46F1-ADAB-BA0C15ED618C}"/>
              </a:ext>
            </a:extLst>
          </p:cNvPr>
          <p:cNvSpPr txBox="1"/>
          <p:nvPr/>
        </p:nvSpPr>
        <p:spPr>
          <a:xfrm>
            <a:off x="-6601034" y="973572"/>
            <a:ext cx="5686634" cy="59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spc="225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Добрый день, уважаемые участники конференции!</a:t>
            </a:r>
          </a:p>
          <a:p>
            <a:pPr>
              <a:lnSpc>
                <a:spcPts val="3890"/>
              </a:lnSpc>
            </a:pPr>
            <a:endParaRPr lang="ru-RU" sz="2400" spc="225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spc="225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Я студент группы 150501 Климович Алексей Николаевич.</a:t>
            </a:r>
          </a:p>
          <a:p>
            <a:pPr>
              <a:lnSpc>
                <a:spcPts val="3890"/>
              </a:lnSpc>
            </a:pPr>
            <a:r>
              <a:rPr lang="ru-RU" sz="2400" spc="225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Я подготовил доклад на тему АНИМАЦИЯ ИЗОБРАЖЕНИЙ НА ОСНОВЕ НЕЙРОННЫХ СЕТЕЙ под руководством старшего преподавателя кафедры ЭВМ Куприяновой Дианы Вячеславовны.</a:t>
            </a:r>
            <a:endParaRPr lang="en-US" sz="2400" spc="225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018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3460" y="2095195"/>
            <a:ext cx="2259280" cy="254682"/>
          </a:xfrm>
          <a:custGeom>
            <a:avLst/>
            <a:gdLst/>
            <a:ahLst/>
            <a:cxnLst/>
            <a:rect l="l" t="t" r="r" b="b"/>
            <a:pathLst>
              <a:path w="2259280" h="254682">
                <a:moveTo>
                  <a:pt x="0" y="0"/>
                </a:moveTo>
                <a:lnTo>
                  <a:pt x="2259280" y="0"/>
                </a:lnTo>
                <a:lnTo>
                  <a:pt x="2259280" y="254683"/>
                </a:lnTo>
                <a:lnTo>
                  <a:pt x="0" y="254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43940" y="600663"/>
            <a:ext cx="13012387" cy="16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04"/>
              </a:lnSpc>
              <a:spcBef>
                <a:spcPct val="0"/>
              </a:spcBef>
            </a:pPr>
            <a:r>
              <a:rPr lang="ru-RU" sz="9574" b="1" spc="268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РЕЗУЛЬТАТЫ</a:t>
            </a:r>
            <a:endParaRPr lang="en-US" sz="9574" b="1" u="none" strike="noStrike" spc="268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Freeform 8"/>
          <p:cNvSpPr/>
          <p:nvPr/>
        </p:nvSpPr>
        <p:spPr>
          <a:xfrm rot="-5400000">
            <a:off x="1187866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9B9B11-20DC-4CBB-9E20-4DDEFA7D1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897" y="2735710"/>
            <a:ext cx="3299460" cy="32994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D62297-29D6-450F-81BD-A67B22769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619" y="6278394"/>
            <a:ext cx="3299460" cy="329946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B44B1DB1-FB9E-4BC7-8546-7CAED99D62F1}"/>
              </a:ext>
            </a:extLst>
          </p:cNvPr>
          <p:cNvSpPr txBox="1"/>
          <p:nvPr/>
        </p:nvSpPr>
        <p:spPr>
          <a:xfrm>
            <a:off x="9982200" y="709146"/>
            <a:ext cx="6737265" cy="82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27"/>
              </a:lnSpc>
              <a:spcBef>
                <a:spcPct val="0"/>
              </a:spcBef>
            </a:pPr>
            <a:r>
              <a:rPr lang="en-US" sz="2376" spc="67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ОСНОЕ НЕЙРОННЫХ СЕТЕЙ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67144-D25A-4E29-BC7A-479F6234F8F2}"/>
              </a:ext>
            </a:extLst>
          </p:cNvPr>
          <p:cNvSpPr txBox="1"/>
          <p:nvPr/>
        </p:nvSpPr>
        <p:spPr>
          <a:xfrm>
            <a:off x="-7315200" y="14654"/>
            <a:ext cx="6324600" cy="7956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На данном слайде представлены полученные результаты 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анимирования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изображений по видео.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Слева расположено исходное изображение, сверху даны кадры ведущего видео. Также сами результаты ранжированы по их моделям так, чтобы можно было проанализировать и сравнить выходные изображения (кадры видео)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Также я прикрепил 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гифку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с анимацией портрета Моно Лизы по видео с моим лицом, чтобы наглядно продемонстрировать, как это работает.</a:t>
            </a:r>
            <a:endParaRPr lang="en-US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6AF2C7-9BB8-40D2-B926-B4B57C4D1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" y="2735710"/>
            <a:ext cx="10193399" cy="68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804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87866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7781" y="3346855"/>
            <a:ext cx="2772968" cy="312589"/>
          </a:xfrm>
          <a:custGeom>
            <a:avLst/>
            <a:gdLst/>
            <a:ahLst/>
            <a:cxnLst/>
            <a:rect l="l" t="t" r="r" b="b"/>
            <a:pathLst>
              <a:path w="2772968" h="312589">
                <a:moveTo>
                  <a:pt x="0" y="0"/>
                </a:moveTo>
                <a:lnTo>
                  <a:pt x="2772968" y="0"/>
                </a:lnTo>
                <a:lnTo>
                  <a:pt x="2772968" y="312589"/>
                </a:lnTo>
                <a:lnTo>
                  <a:pt x="0" y="31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287" y="701096"/>
            <a:ext cx="16902113" cy="3375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3404"/>
              </a:lnSpc>
              <a:spcBef>
                <a:spcPct val="0"/>
              </a:spcBef>
            </a:pPr>
            <a:r>
              <a:rPr lang="ru-RU" sz="9574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ИСПОЛЬЗУЕМЫЕ</a:t>
            </a:r>
          </a:p>
          <a:p>
            <a:pPr marL="0" lvl="0" indent="0" algn="r">
              <a:lnSpc>
                <a:spcPts val="13404"/>
              </a:lnSpc>
              <a:spcBef>
                <a:spcPct val="0"/>
              </a:spcBef>
            </a:pPr>
            <a:r>
              <a:rPr lang="ru-RU" sz="9574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ИСТОЧНИКИ</a:t>
            </a:r>
            <a:endParaRPr lang="en-US" sz="9574" spc="268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7781" y="2349701"/>
            <a:ext cx="6765478" cy="81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ru-RU" sz="2376" spc="67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  <a:endParaRPr lang="en-US" sz="2376" spc="67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22FC7593-C113-4AF8-888C-2F880DD5A430}"/>
              </a:ext>
            </a:extLst>
          </p:cNvPr>
          <p:cNvGrpSpPr/>
          <p:nvPr/>
        </p:nvGrpSpPr>
        <p:grpSpPr>
          <a:xfrm>
            <a:off x="856414" y="4601393"/>
            <a:ext cx="210384" cy="210384"/>
            <a:chOff x="0" y="0"/>
            <a:chExt cx="812800" cy="81280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32A558F-AF8D-42EF-AA59-E0ADBB221E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7FF"/>
            </a:solidFill>
          </p:spPr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BEED59A2-118E-4BCC-8387-1268502F3D3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ACAEE933-479F-42E0-9990-F9A4B94A6730}"/>
              </a:ext>
            </a:extLst>
          </p:cNvPr>
          <p:cNvGrpSpPr/>
          <p:nvPr/>
        </p:nvGrpSpPr>
        <p:grpSpPr>
          <a:xfrm>
            <a:off x="856414" y="6004464"/>
            <a:ext cx="210384" cy="210384"/>
            <a:chOff x="0" y="0"/>
            <a:chExt cx="812800" cy="812800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A319A54-6103-49B9-88CE-751ECB8056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7FF"/>
            </a:solidFill>
          </p:spPr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7A4F60ED-F0F8-43E4-A5E0-E5D86132E57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67DC233-5517-4CC1-9B02-FADCF53E6602}"/>
              </a:ext>
            </a:extLst>
          </p:cNvPr>
          <p:cNvSpPr txBox="1"/>
          <p:nvPr/>
        </p:nvSpPr>
        <p:spPr>
          <a:xfrm>
            <a:off x="1066798" y="4305300"/>
            <a:ext cx="15942302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0671" lvl="1">
              <a:lnSpc>
                <a:spcPts val="5200"/>
              </a:lnSpc>
            </a:pP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Olivia Wiles, A. Sophia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Koepke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Andrew Zisserman. X2Face: A network for controlling face generation using images, audio, and pose codes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https://arxiv.org/pdf/1807.10550</a:t>
            </a:r>
            <a:endParaRPr lang="ru-RU" sz="2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574C2C-0AB8-4176-AF31-D2E8D8ED7A09}"/>
              </a:ext>
            </a:extLst>
          </p:cNvPr>
          <p:cNvSpPr txBox="1"/>
          <p:nvPr/>
        </p:nvSpPr>
        <p:spPr>
          <a:xfrm>
            <a:off x="1047075" y="5712922"/>
            <a:ext cx="15962025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0671" lvl="1">
              <a:lnSpc>
                <a:spcPts val="5200"/>
              </a:lnSpc>
            </a:pP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Aliaksandr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Siarohin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Stephane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Lathuili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Sergey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Tulyakov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Elisa Ricci,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Nicu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Sebe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Animating Arbitrary Objects via Deep Motion Transfer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https://arxiv.org/pdf/1812.0886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D7035-3C4D-45F4-8233-058DFD7B11F7}"/>
              </a:ext>
            </a:extLst>
          </p:cNvPr>
          <p:cNvSpPr txBox="1"/>
          <p:nvPr/>
        </p:nvSpPr>
        <p:spPr>
          <a:xfrm>
            <a:off x="1041244" y="7121164"/>
            <a:ext cx="15963373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0671" lvl="1">
              <a:lnSpc>
                <a:spcPts val="5200"/>
              </a:lnSpc>
            </a:pP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Aliaksandr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Siarohin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Stephane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Lathuili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Sergey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Tulyakov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Elisa Ricci,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Nicu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Sebe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First Order Motion Model for Image Animation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https://arxiv.org/pdf/2003.00196 </a:t>
            </a:r>
            <a:endParaRPr lang="ru-RU" sz="2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FE589-1317-4541-9D0C-5DAC6DCCFE8F}"/>
              </a:ext>
            </a:extLst>
          </p:cNvPr>
          <p:cNvSpPr txBox="1"/>
          <p:nvPr/>
        </p:nvSpPr>
        <p:spPr>
          <a:xfrm>
            <a:off x="1060967" y="8571556"/>
            <a:ext cx="15943650" cy="134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0671" lvl="1">
              <a:lnSpc>
                <a:spcPts val="5200"/>
              </a:lnSpc>
            </a:pP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Joon Son Chung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Arsha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Nagrani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Ernesto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Coto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Weidi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Xie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Mitchell McLaren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Douglas A Reynolds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Andrew Zisserman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VoxCeleb</a:t>
            </a:r>
            <a:r>
              <a:rPr lang="ru-RU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https://www.robots.ox.ac.uk/~vgg/data/voxceleb/</a:t>
            </a:r>
          </a:p>
        </p:txBody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810F25BB-972F-4226-BFA7-FDC65F10FE5E}"/>
              </a:ext>
            </a:extLst>
          </p:cNvPr>
          <p:cNvGrpSpPr/>
          <p:nvPr/>
        </p:nvGrpSpPr>
        <p:grpSpPr>
          <a:xfrm>
            <a:off x="855066" y="7452264"/>
            <a:ext cx="210384" cy="210384"/>
            <a:chOff x="0" y="0"/>
            <a:chExt cx="812800" cy="812800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7FAC6120-81E1-4A5C-96CF-6A920FEA13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7FF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CC4B9A83-0EEB-4131-955A-917230782CE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F522F65C-D4DC-4D70-ACBC-4F686F123DB6}"/>
              </a:ext>
            </a:extLst>
          </p:cNvPr>
          <p:cNvGrpSpPr/>
          <p:nvPr/>
        </p:nvGrpSpPr>
        <p:grpSpPr>
          <a:xfrm>
            <a:off x="835343" y="8881848"/>
            <a:ext cx="210384" cy="210384"/>
            <a:chOff x="0" y="0"/>
            <a:chExt cx="812800" cy="812800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A229397-E06D-45F7-9910-834B468E41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7FF"/>
            </a:solidFill>
          </p:spPr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17329C1F-3B68-4EAD-96E1-292111D2BC5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4E4431A-7107-42B9-879F-61B99B7DBFB2}"/>
              </a:ext>
            </a:extLst>
          </p:cNvPr>
          <p:cNvSpPr txBox="1"/>
          <p:nvPr/>
        </p:nvSpPr>
        <p:spPr>
          <a:xfrm>
            <a:off x="-7315200" y="14654"/>
            <a:ext cx="6324600" cy="3955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На данном слайде приведены используемые источники информации для данного проекта.</a:t>
            </a: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Это, во-первых, описание приведенных сетей –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X2Face, Monkey-Net 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и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First Order Motion Model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, а также описание выбранного 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датасета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для обучения модели.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2049780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2"/>
                </a:lnTo>
                <a:lnTo>
                  <a:pt x="0" y="1298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3868399" y="3104679"/>
            <a:ext cx="18287999" cy="2830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66"/>
              </a:lnSpc>
              <a:spcBef>
                <a:spcPct val="0"/>
              </a:spcBef>
            </a:pPr>
            <a:r>
              <a:rPr lang="en-US" sz="16333" spc="457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СПАСИБО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87200" y="6134100"/>
            <a:ext cx="18288000" cy="430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75"/>
              </a:lnSpc>
              <a:spcBef>
                <a:spcPct val="0"/>
              </a:spcBef>
            </a:pPr>
            <a:r>
              <a:rPr lang="en-US" sz="2554" spc="173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 ВНИМАНИЕ</a:t>
            </a:r>
          </a:p>
        </p:txBody>
      </p:sp>
      <p:sp>
        <p:nvSpPr>
          <p:cNvPr id="5" name="Freeform 5"/>
          <p:cNvSpPr/>
          <p:nvPr/>
        </p:nvSpPr>
        <p:spPr>
          <a:xfrm>
            <a:off x="13450238" y="8531116"/>
            <a:ext cx="3809062" cy="727184"/>
          </a:xfrm>
          <a:custGeom>
            <a:avLst/>
            <a:gdLst/>
            <a:ahLst/>
            <a:cxnLst/>
            <a:rect l="l" t="t" r="r" b="b"/>
            <a:pathLst>
              <a:path w="3809062" h="727184">
                <a:moveTo>
                  <a:pt x="0" y="0"/>
                </a:moveTo>
                <a:lnTo>
                  <a:pt x="3809062" y="0"/>
                </a:lnTo>
                <a:lnTo>
                  <a:pt x="3809062" y="727184"/>
                </a:lnTo>
                <a:lnTo>
                  <a:pt x="0" y="727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200" y="8074770"/>
            <a:ext cx="2518831" cy="283941"/>
          </a:xfrm>
          <a:custGeom>
            <a:avLst/>
            <a:gdLst/>
            <a:ahLst/>
            <a:cxnLst/>
            <a:rect l="l" t="t" r="r" b="b"/>
            <a:pathLst>
              <a:path w="2518831" h="283941">
                <a:moveTo>
                  <a:pt x="0" y="0"/>
                </a:moveTo>
                <a:lnTo>
                  <a:pt x="2518831" y="0"/>
                </a:lnTo>
                <a:lnTo>
                  <a:pt x="2518831" y="283941"/>
                </a:lnTo>
                <a:lnTo>
                  <a:pt x="0" y="283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D1477C3-8CBA-4BEA-B38D-683743074F57}"/>
              </a:ext>
            </a:extLst>
          </p:cNvPr>
          <p:cNvSpPr txBox="1"/>
          <p:nvPr/>
        </p:nvSpPr>
        <p:spPr>
          <a:xfrm>
            <a:off x="838200" y="8564727"/>
            <a:ext cx="6765478" cy="81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ru-RU" sz="2376" spc="67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  <a:endParaRPr lang="en-US" sz="2376" spc="67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66233-20FC-41A2-9F21-403292BA809C}"/>
              </a:ext>
            </a:extLst>
          </p:cNvPr>
          <p:cNvSpPr txBox="1"/>
          <p:nvPr/>
        </p:nvSpPr>
        <p:spPr>
          <a:xfrm>
            <a:off x="-6324600" y="9832388"/>
            <a:ext cx="6324600" cy="454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На этом всё, спасибо за внимание!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0.02392 L 0.75833 0.023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64583 -0.0006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2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6026" y="4490263"/>
            <a:ext cx="2822180" cy="318137"/>
          </a:xfrm>
          <a:custGeom>
            <a:avLst/>
            <a:gdLst/>
            <a:ahLst/>
            <a:cxnLst/>
            <a:rect l="l" t="t" r="r" b="b"/>
            <a:pathLst>
              <a:path w="2822180" h="318137">
                <a:moveTo>
                  <a:pt x="0" y="0"/>
                </a:moveTo>
                <a:lnTo>
                  <a:pt x="2822180" y="0"/>
                </a:lnTo>
                <a:lnTo>
                  <a:pt x="2822180" y="318137"/>
                </a:lnTo>
                <a:lnTo>
                  <a:pt x="0" y="318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187866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81075"/>
            <a:ext cx="6950127" cy="82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 spc="67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8C6932C-BAF7-4412-B6E5-6246158A0121}"/>
              </a:ext>
            </a:extLst>
          </p:cNvPr>
          <p:cNvSpPr txBox="1"/>
          <p:nvPr/>
        </p:nvSpPr>
        <p:spPr>
          <a:xfrm>
            <a:off x="9998127" y="2911026"/>
            <a:ext cx="6800949" cy="16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404"/>
              </a:lnSpc>
              <a:spcBef>
                <a:spcPct val="0"/>
              </a:spcBef>
            </a:pPr>
            <a:r>
              <a:rPr lang="ru-RU" sz="9574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ВВЕДЕНИЕ</a:t>
            </a:r>
            <a:endParaRPr lang="en-US" sz="9574" spc="268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FE07CB3A-176D-4FA6-B1AE-B1D408211BC3}"/>
              </a:ext>
            </a:extLst>
          </p:cNvPr>
          <p:cNvSpPr txBox="1"/>
          <p:nvPr/>
        </p:nvSpPr>
        <p:spPr>
          <a:xfrm>
            <a:off x="13229128" y="6800537"/>
            <a:ext cx="3777834" cy="21461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0671" lvl="1" algn="ctr">
              <a:lnSpc>
                <a:spcPts val="5200"/>
              </a:lnSpc>
            </a:pPr>
            <a:r>
              <a:rPr lang="ru-RU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Традиционные методы требуют ручной работы.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AC8F2-FE35-45EA-9F2A-56E34DF81637}"/>
              </a:ext>
            </a:extLst>
          </p:cNvPr>
          <p:cNvSpPr txBox="1"/>
          <p:nvPr/>
        </p:nvSpPr>
        <p:spPr>
          <a:xfrm>
            <a:off x="-7315200" y="14654"/>
            <a:ext cx="6324600" cy="16458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spc="225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Современные цифровые технологии оказывают заметное влияние на визуальный контент, трансформируя его в различных прикладных сферах – от кинематографа и видеоигр до AR/VR-приложений и социальных медиа.</a:t>
            </a:r>
          </a:p>
          <a:p>
            <a:pPr>
              <a:lnSpc>
                <a:spcPts val="3890"/>
              </a:lnSpc>
            </a:pPr>
            <a:endParaRPr lang="ru-RU" sz="2400" spc="225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spc="225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Одной из основных задач в этой области является реалистичная анимация статичных изображений, позволяющая «оживлять» портреты, создавать цифровые аватары или автоматизировать производство мультимедийного контента.</a:t>
            </a:r>
          </a:p>
          <a:p>
            <a:pPr>
              <a:lnSpc>
                <a:spcPts val="3890"/>
              </a:lnSpc>
            </a:pPr>
            <a:endParaRPr lang="ru-RU" sz="2400" spc="225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spc="225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Традиционные методы, основанные на ручной анимации или алгоритмах морфинга, требуют значительных временных затрат и не обеспечивают естественности движений. Также для данного подхода требуются дополнительные сведения об объекте анимации, например, его 3D-модель, необходимая для более корректной генерации движения, что стимулирует развитие </a:t>
            </a:r>
            <a:r>
              <a:rPr lang="ru-RU" sz="2400" spc="225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нейросетевых</a:t>
            </a:r>
            <a:r>
              <a:rPr lang="ru-RU" sz="2400" spc="225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методов, способных обходиться без явного 3D-представления.</a:t>
            </a:r>
            <a:endParaRPr lang="en-US" sz="2400" spc="225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1026" name="Picture 2" descr="How AR &amp; VR are Revolutionising the Gaming Industry">
            <a:extLst>
              <a:ext uri="{FF2B5EF4-FFF2-40B4-BE49-F238E27FC236}">
                <a16:creationId xmlns:a16="http://schemas.microsoft.com/office/drawing/2014/main" id="{6DBD0C07-8EAE-4B0D-B40B-A33B83A8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609811"/>
            <a:ext cx="6950127" cy="39258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ринципы анимации для профи: Секреты которые вы должны знать">
            <a:extLst>
              <a:ext uri="{FF2B5EF4-FFF2-40B4-BE49-F238E27FC236}">
                <a16:creationId xmlns:a16="http://schemas.microsoft.com/office/drawing/2014/main" id="{ED82E8A7-1F15-43F7-814B-A965D20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b="11154"/>
          <a:stretch/>
        </p:blipFill>
        <p:spPr bwMode="auto">
          <a:xfrm>
            <a:off x="0" y="6622725"/>
            <a:ext cx="4965748" cy="36642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D программы – HUION Россия">
            <a:extLst>
              <a:ext uri="{FF2B5EF4-FFF2-40B4-BE49-F238E27FC236}">
                <a16:creationId xmlns:a16="http://schemas.microsoft.com/office/drawing/2014/main" id="{C8D768C8-0DA1-4BC3-91D9-6F9F4ED2F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6"/>
          <a:stretch/>
        </p:blipFill>
        <p:spPr bwMode="auto">
          <a:xfrm>
            <a:off x="4999286" y="4986421"/>
            <a:ext cx="6800949" cy="39602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D39DD5-7765-4A37-8613-9FAAD7CB7A6A}"/>
              </a:ext>
            </a:extLst>
          </p:cNvPr>
          <p:cNvSpPr txBox="1"/>
          <p:nvPr/>
        </p:nvSpPr>
        <p:spPr>
          <a:xfrm>
            <a:off x="9025917" y="9168884"/>
            <a:ext cx="7981045" cy="7726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0671" lvl="1">
              <a:lnSpc>
                <a:spcPts val="5200"/>
              </a:lnSpc>
            </a:pPr>
            <a:r>
              <a:rPr lang="ru-RU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Нейросети автоматизируют процесс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5286" y="6684010"/>
            <a:ext cx="14674014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5200"/>
              </a:lnSpc>
              <a:buFont typeface="Arial"/>
              <a:buChar char="•"/>
            </a:pP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проведение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сравнительного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анализа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современных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методов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анимации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изображений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основе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нейронных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сетей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и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оценка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их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качества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561341" lvl="1" indent="-280670" algn="just">
              <a:lnSpc>
                <a:spcPts val="5200"/>
              </a:lnSpc>
              <a:buFont typeface="Arial"/>
              <a:buChar char="•"/>
            </a:pP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реализация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и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обучение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модели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нейронной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сети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анимации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изображений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561341" lvl="1" indent="-280670" algn="just">
              <a:lnSpc>
                <a:spcPts val="5200"/>
              </a:lnSpc>
              <a:buFont typeface="Arial"/>
              <a:buChar char="•"/>
            </a:pP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тестирование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модели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и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сбор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метрик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ее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работы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5200"/>
              </a:lnSpc>
            </a:pPr>
            <a:endParaRPr lang="en-US" sz="2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585286" y="5713370"/>
            <a:ext cx="2772968" cy="312589"/>
          </a:xfrm>
          <a:custGeom>
            <a:avLst/>
            <a:gdLst/>
            <a:ahLst/>
            <a:cxnLst/>
            <a:rect l="l" t="t" r="r" b="b"/>
            <a:pathLst>
              <a:path w="2772968" h="312589">
                <a:moveTo>
                  <a:pt x="0" y="0"/>
                </a:moveTo>
                <a:lnTo>
                  <a:pt x="2772968" y="0"/>
                </a:lnTo>
                <a:lnTo>
                  <a:pt x="2772968" y="312589"/>
                </a:lnTo>
                <a:lnTo>
                  <a:pt x="0" y="31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85286" y="4080066"/>
            <a:ext cx="11907103" cy="16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04"/>
              </a:lnSpc>
              <a:spcBef>
                <a:spcPct val="0"/>
              </a:spcBef>
            </a:pPr>
            <a:r>
              <a:rPr lang="en-US" sz="9574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ЦЕЛ</a:t>
            </a:r>
            <a:r>
              <a:rPr lang="ru-RU" sz="9574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Ь</a:t>
            </a:r>
            <a:r>
              <a:rPr lang="en-US" sz="9574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РАБОТЫ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-511070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85286" y="981075"/>
            <a:ext cx="6902280" cy="82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 spc="6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</a:p>
        </p:txBody>
      </p:sp>
      <p:pic>
        <p:nvPicPr>
          <p:cNvPr id="2050" name="Picture 2" descr="Как написать цель и задачи курсовой работы: правила, пример">
            <a:extLst>
              <a:ext uri="{FF2B5EF4-FFF2-40B4-BE49-F238E27FC236}">
                <a16:creationId xmlns:a16="http://schemas.microsoft.com/office/drawing/2014/main" id="{15AD5183-61B2-4ED8-A9A1-AFDDD98E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289" y="2397760"/>
            <a:ext cx="7143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DB91DF-D400-4DFF-BFDD-786BA3E82EA4}"/>
              </a:ext>
            </a:extLst>
          </p:cNvPr>
          <p:cNvSpPr txBox="1"/>
          <p:nvPr/>
        </p:nvSpPr>
        <p:spPr>
          <a:xfrm>
            <a:off x="-7315200" y="14654"/>
            <a:ext cx="6324600" cy="691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spc="225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С учетом этого в данной работе были выдвинуты следующие цели:</a:t>
            </a:r>
          </a:p>
          <a:p>
            <a:pPr marL="561341" lvl="1" indent="-280670">
              <a:lnSpc>
                <a:spcPts val="52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проведение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сравнительного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анализа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современных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методов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анимации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изображений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на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основе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нейронных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сетей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и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оценка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их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качества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;</a:t>
            </a:r>
          </a:p>
          <a:p>
            <a:pPr marL="561341" lvl="1" indent="-280670">
              <a:lnSpc>
                <a:spcPts val="52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реализация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и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обучение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модели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нейронной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сети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для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анимации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изображений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;</a:t>
            </a:r>
          </a:p>
          <a:p>
            <a:pPr marL="561341" lvl="1" indent="-280670">
              <a:lnSpc>
                <a:spcPts val="52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тестирование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модели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и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сбор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метрик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ее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работы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1101" y="8946831"/>
            <a:ext cx="2822180" cy="318137"/>
          </a:xfrm>
          <a:custGeom>
            <a:avLst/>
            <a:gdLst/>
            <a:ahLst/>
            <a:cxnLst/>
            <a:rect l="l" t="t" r="r" b="b"/>
            <a:pathLst>
              <a:path w="2822180" h="318137">
                <a:moveTo>
                  <a:pt x="0" y="0"/>
                </a:moveTo>
                <a:lnTo>
                  <a:pt x="2822180" y="0"/>
                </a:lnTo>
                <a:lnTo>
                  <a:pt x="2822180" y="318137"/>
                </a:lnTo>
                <a:lnTo>
                  <a:pt x="0" y="318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302068" y="2372137"/>
            <a:ext cx="9216977" cy="16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404"/>
              </a:lnSpc>
              <a:spcBef>
                <a:spcPct val="0"/>
              </a:spcBef>
            </a:pPr>
            <a:r>
              <a:rPr lang="en-US" sz="8000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X2FACE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1187866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81075"/>
            <a:ext cx="6950127" cy="82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 spc="67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8C6932C-BAF7-4412-B6E5-6246158A0121}"/>
              </a:ext>
            </a:extLst>
          </p:cNvPr>
          <p:cNvSpPr txBox="1"/>
          <p:nvPr/>
        </p:nvSpPr>
        <p:spPr>
          <a:xfrm>
            <a:off x="1181101" y="5730296"/>
            <a:ext cx="6362700" cy="3375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04"/>
              </a:lnSpc>
              <a:spcBef>
                <a:spcPct val="0"/>
              </a:spcBef>
            </a:pPr>
            <a:r>
              <a:rPr lang="en-US" sz="9574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ОБЗОР</a:t>
            </a:r>
            <a:r>
              <a:rPr lang="ru-RU" sz="9574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МЕТОДОВ</a:t>
            </a:r>
            <a:endParaRPr lang="en-US" sz="9574" spc="268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E3754AD-B78C-44A1-BADA-08CAE9181E12}"/>
              </a:ext>
            </a:extLst>
          </p:cNvPr>
          <p:cNvSpPr txBox="1"/>
          <p:nvPr/>
        </p:nvSpPr>
        <p:spPr>
          <a:xfrm>
            <a:off x="18288000" y="4314907"/>
            <a:ext cx="9216977" cy="16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404"/>
              </a:lnSpc>
              <a:spcBef>
                <a:spcPct val="0"/>
              </a:spcBef>
            </a:pPr>
            <a:r>
              <a:rPr lang="en-US" sz="8000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MONKEY-NET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C1DE4DB4-6A91-4178-A8F8-A06FA1147F0F}"/>
              </a:ext>
            </a:extLst>
          </p:cNvPr>
          <p:cNvSpPr txBox="1"/>
          <p:nvPr/>
        </p:nvSpPr>
        <p:spPr>
          <a:xfrm>
            <a:off x="18317308" y="6257677"/>
            <a:ext cx="9216977" cy="331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404"/>
              </a:lnSpc>
              <a:spcBef>
                <a:spcPct val="0"/>
              </a:spcBef>
            </a:pPr>
            <a:r>
              <a:rPr lang="en-US" sz="8000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FIRST ORDER MOTION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26E70-A917-494C-A9EB-5F14E73B688C}"/>
              </a:ext>
            </a:extLst>
          </p:cNvPr>
          <p:cNvSpPr txBox="1"/>
          <p:nvPr/>
        </p:nvSpPr>
        <p:spPr>
          <a:xfrm>
            <a:off x="-7315200" y="14654"/>
            <a:ext cx="6324600" cy="23460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 сегодняшний день существуют несколько архитектур нейронных сетей, которые способны решать задачу анимации изображений по заданному видео.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Во-первых, это проект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X2Face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представленный в 2018 году некоторыми исследователями из Оксфорда и компании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Visual Geometry Group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Это один из первых проектов, который смог доказать, что в принципе анимация изображений на основе нейронных сетей возможна!</a:t>
            </a: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Она позволяет управлять изображением лица, используя:</a:t>
            </a:r>
          </a:p>
          <a:p>
            <a:pPr marL="457200" indent="-457200">
              <a:lnSpc>
                <a:spcPts val="3890"/>
              </a:lnSpc>
              <a:buFontTx/>
              <a:buChar char="-"/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Видео;</a:t>
            </a:r>
          </a:p>
          <a:p>
            <a:pPr marL="457200" indent="-457200">
              <a:lnSpc>
                <a:spcPts val="3890"/>
              </a:lnSpc>
              <a:buFontTx/>
              <a:buChar char="-"/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Другие изображения;</a:t>
            </a:r>
          </a:p>
          <a:p>
            <a:pPr marL="457200" indent="-457200">
              <a:lnSpc>
                <a:spcPts val="3890"/>
              </a:lnSpc>
              <a:buFontTx/>
              <a:buChar char="-"/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Аудио или код позы.</a:t>
            </a: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Вся модель обучается </a:t>
            </a:r>
            <a:r>
              <a:rPr lang="ru-RU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self-supervised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методом, то есть без ключевых точек, 3D-моделей или размеченных данных.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Во-вторых, это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Monkey-Net – 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модель, представленная в 2019 году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группой людей из итальянского университета в сотрудничестве с компанией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Snap Inc.</a:t>
            </a:r>
          </a:p>
          <a:p>
            <a:pPr>
              <a:lnSpc>
                <a:spcPts val="3890"/>
              </a:lnSpc>
            </a:pPr>
            <a:r>
              <a:rPr lang="ru-RU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Monkey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-Net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первая модель, которая предлагает универсальный способ анимации изображений любых объектов (не только лиц), основанный на обучаемых ключевых точках и модели движения, получаемой напрямую из видео.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Она также работает в </a:t>
            </a:r>
            <a:r>
              <a:rPr lang="ru-RU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self-supervised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режиме – не требует разметки или заранее заданных </a:t>
            </a:r>
            <a:r>
              <a:rPr lang="ru-RU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keypoints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В-третьих, проект 2020 года –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First Order Motion Model – 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это можно сказать доработка предыдущего проекта теми же людьми.</a:t>
            </a: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Главное отличие от предыдущих подходов (в частности,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Monkey-Net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это использование аффинных преобразований при моделировании движения, что дает более точный и качественный результат.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44301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-0.57778 -0.00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8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0 L -0.577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-4.44444E-6 L -0.57856 -4.4444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81028"/>
            <a:ext cx="2259280" cy="254682"/>
          </a:xfrm>
          <a:custGeom>
            <a:avLst/>
            <a:gdLst/>
            <a:ahLst/>
            <a:cxnLst/>
            <a:rect l="l" t="t" r="r" b="b"/>
            <a:pathLst>
              <a:path w="2259280" h="254682">
                <a:moveTo>
                  <a:pt x="0" y="0"/>
                </a:moveTo>
                <a:lnTo>
                  <a:pt x="2259280" y="0"/>
                </a:lnTo>
                <a:lnTo>
                  <a:pt x="2259280" y="254683"/>
                </a:lnTo>
                <a:lnTo>
                  <a:pt x="0" y="254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47725"/>
            <a:ext cx="13982700" cy="16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404"/>
              </a:lnSpc>
              <a:spcBef>
                <a:spcPct val="0"/>
              </a:spcBef>
            </a:pPr>
            <a:r>
              <a:rPr lang="ru-RU" sz="9574" b="1" u="none" strike="noStrike" spc="268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СРАВНЕНИЕ МОДЕЛЕЙ</a:t>
            </a:r>
            <a:endParaRPr lang="en-US" sz="9574" b="1" u="none" strike="noStrike" spc="268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Freeform 8"/>
          <p:cNvSpPr/>
          <p:nvPr/>
        </p:nvSpPr>
        <p:spPr>
          <a:xfrm rot="-5400000">
            <a:off x="1187866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DB1A3CA6-64B1-48B5-9679-5E14C89A2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8674"/>
              </p:ext>
            </p:extLst>
          </p:nvPr>
        </p:nvGraphicFramePr>
        <p:xfrm>
          <a:off x="1028700" y="3071073"/>
          <a:ext cx="14897100" cy="639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4275">
                  <a:extLst>
                    <a:ext uri="{9D8B030D-6E8A-4147-A177-3AD203B41FA5}">
                      <a16:colId xmlns:a16="http://schemas.microsoft.com/office/drawing/2014/main" val="2726079201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1130278190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1720870409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35731485"/>
                    </a:ext>
                  </a:extLst>
                </a:gridCol>
              </a:tblGrid>
              <a:tr h="909743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ПРИЗНАК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X2FACE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MONKEY-NET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FIRST ORDER MOTION MODEL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361765"/>
                  </a:ext>
                </a:extLst>
              </a:tr>
              <a:tr h="909743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Архитектура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Encoder + Driving + Decoder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KP Detector + Dense Motion + Generator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KP Detector + Jacobian Estimator + Motion Module + Generator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079770"/>
                  </a:ext>
                </a:extLst>
              </a:tr>
              <a:tr h="909743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Модель движения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Код позы/выражения (вектор)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Оптический поток, оцениваемый по </a:t>
                      </a:r>
                      <a:r>
                        <a:rPr lang="en-US" sz="28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keypoints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Оптический поток + </a:t>
                      </a:r>
                      <a:r>
                        <a:rPr lang="ru-RU" sz="28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локальные аффинные </a:t>
                      </a:r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преобразования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352661"/>
                  </a:ext>
                </a:extLst>
              </a:tr>
              <a:tr h="909743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Ключевые точки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❌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✅ + Якобианы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2544562"/>
                  </a:ext>
                </a:extLst>
              </a:tr>
              <a:tr h="909743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Поддержка </a:t>
                      </a:r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occlusion map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❌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✅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✅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8653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AD50277-1959-4C14-A9C1-F35D2EE74004}"/>
              </a:ext>
            </a:extLst>
          </p:cNvPr>
          <p:cNvSpPr txBox="1"/>
          <p:nvPr/>
        </p:nvSpPr>
        <p:spPr>
          <a:xfrm>
            <a:off x="-7315200" y="14654"/>
            <a:ext cx="6324600" cy="6956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 данном слайде представлено небольшое сравнение перечисленных моделей.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Как видно, архитектура модели, как и модель движения, усложняется в хронологическом порядке.</a:t>
            </a: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Также стоит отметить, что в двух последних моделях есть поддержка маски окклюзии (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occlusion map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что немаловажно, но об этом я расскажу чуть попозже.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81028"/>
            <a:ext cx="2259280" cy="254682"/>
          </a:xfrm>
          <a:custGeom>
            <a:avLst/>
            <a:gdLst/>
            <a:ahLst/>
            <a:cxnLst/>
            <a:rect l="l" t="t" r="r" b="b"/>
            <a:pathLst>
              <a:path w="2259280" h="254682">
                <a:moveTo>
                  <a:pt x="0" y="0"/>
                </a:moveTo>
                <a:lnTo>
                  <a:pt x="2259280" y="0"/>
                </a:lnTo>
                <a:lnTo>
                  <a:pt x="2259280" y="254683"/>
                </a:lnTo>
                <a:lnTo>
                  <a:pt x="0" y="254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47725"/>
            <a:ext cx="13982700" cy="16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404"/>
              </a:lnSpc>
              <a:spcBef>
                <a:spcPct val="0"/>
              </a:spcBef>
            </a:pPr>
            <a:r>
              <a:rPr lang="ru-RU" sz="9574" b="1" u="none" strike="noStrike" spc="268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СРАВНЕНИЕ МОДЕЛЕЙ</a:t>
            </a:r>
            <a:endParaRPr lang="en-US" sz="9574" b="1" u="none" strike="noStrike" spc="268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Freeform 8"/>
          <p:cNvSpPr/>
          <p:nvPr/>
        </p:nvSpPr>
        <p:spPr>
          <a:xfrm rot="-5400000">
            <a:off x="1187866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DB1A3CA6-64B1-48B5-9679-5E14C89A2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252367"/>
              </p:ext>
            </p:extLst>
          </p:nvPr>
        </p:nvGraphicFramePr>
        <p:xfrm>
          <a:off x="1028700" y="3071071"/>
          <a:ext cx="14897100" cy="636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4275">
                  <a:extLst>
                    <a:ext uri="{9D8B030D-6E8A-4147-A177-3AD203B41FA5}">
                      <a16:colId xmlns:a16="http://schemas.microsoft.com/office/drawing/2014/main" val="2726079201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1130278190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1720870409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35731485"/>
                    </a:ext>
                  </a:extLst>
                </a:gridCol>
              </a:tblGrid>
              <a:tr h="1096746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ПРИЗНАК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X2FACE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MONKEY-NET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FIRST ORDER MOTION MODEL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361765"/>
                  </a:ext>
                </a:extLst>
              </a:tr>
              <a:tr h="1096746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Скорость генерации (</a:t>
                      </a:r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FPS</a:t>
                      </a:r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~25-30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~20-25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~18-22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697936"/>
                  </a:ext>
                </a:extLst>
              </a:tr>
              <a:tr h="2087356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Минусы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Потеря идентичности, искажения на поворотах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Ограниченность </a:t>
                      </a:r>
                      <a:r>
                        <a:rPr lang="en-US" sz="28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keypoints</a:t>
                      </a:r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(дрейф)</a:t>
                      </a:r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артефакты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Тяжелая модель, требуется качественный </a:t>
                      </a:r>
                      <a:r>
                        <a:rPr lang="en-US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92974"/>
                  </a:ext>
                </a:extLst>
              </a:tr>
              <a:tr h="2087356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Плюсы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Простая архитектура, мульти-модальность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Хорошая генерация с </a:t>
                      </a:r>
                      <a:r>
                        <a:rPr lang="en-US" sz="28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keypoints</a:t>
                      </a:r>
                      <a:endParaRPr lang="ru-RU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Лучшее качество, устойчивость, точность</a:t>
                      </a:r>
                      <a:endParaRPr lang="en-US" sz="2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90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9812DC-7FCD-457D-993C-69367752FEEE}"/>
              </a:ext>
            </a:extLst>
          </p:cNvPr>
          <p:cNvSpPr txBox="1"/>
          <p:nvPr/>
        </p:nvSpPr>
        <p:spPr>
          <a:xfrm>
            <a:off x="-7315200" y="14654"/>
            <a:ext cx="6324600" cy="1045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Далее идет продолжение сравнения.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Как видно из таблицы, более сложная архитектура модели в целом улучшила качество генерации анимации, но при этом ухудшилась сама скорость генерации. Поэтому самой быстрой сетью оказалась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X2Face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а самой медленной –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First Order Motion Model.</a:t>
            </a:r>
            <a:endParaRPr lang="ru-RU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Также на данном слайде выделены основные плюсы и минусы сравниваемых сетей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>
              <a:lnSpc>
                <a:spcPts val="3890"/>
              </a:lnSpc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Например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несмотря на то, что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X2Face </a:t>
            </a:r>
            <a:r>
              <a:rPr lang="ru-RU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проигрывает в качестве генерации, у нее есть возможность генерации изображения не только по видео, но и по другим входным данным, что описывается свойством мульти-модальности.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84603892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057400" y="2076285"/>
            <a:ext cx="3429181" cy="386562"/>
          </a:xfrm>
          <a:custGeom>
            <a:avLst/>
            <a:gdLst/>
            <a:ahLst/>
            <a:cxnLst/>
            <a:rect l="l" t="t" r="r" b="b"/>
            <a:pathLst>
              <a:path w="3429181" h="386562">
                <a:moveTo>
                  <a:pt x="0" y="0"/>
                </a:moveTo>
                <a:lnTo>
                  <a:pt x="3429182" y="0"/>
                </a:lnTo>
                <a:lnTo>
                  <a:pt x="3429182" y="386562"/>
                </a:lnTo>
                <a:lnTo>
                  <a:pt x="0" y="386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7400" y="419100"/>
            <a:ext cx="11126128" cy="16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04"/>
              </a:lnSpc>
              <a:spcBef>
                <a:spcPct val="0"/>
              </a:spcBef>
            </a:pPr>
            <a:r>
              <a:rPr lang="en-US" sz="9574" b="1" spc="268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FOMM</a:t>
            </a:r>
            <a:endParaRPr lang="en-US" sz="9574" b="1" u="none" strike="noStrike" spc="268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-511070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3EF755-DDF9-4B20-AFC7-FA60B238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086100"/>
            <a:ext cx="15463320" cy="6400800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EF67416B-6347-4C64-BCB0-A7BE7CFFAD5B}"/>
              </a:ext>
            </a:extLst>
          </p:cNvPr>
          <p:cNvSpPr txBox="1"/>
          <p:nvPr/>
        </p:nvSpPr>
        <p:spPr>
          <a:xfrm>
            <a:off x="10498784" y="987332"/>
            <a:ext cx="7021936" cy="81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27"/>
              </a:lnSpc>
              <a:spcBef>
                <a:spcPct val="0"/>
              </a:spcBef>
            </a:pPr>
            <a:r>
              <a:rPr lang="ru-RU" sz="2376" spc="67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  <a:endParaRPr lang="en-US" sz="2376" spc="67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32AFD-4BBC-40F5-BFEE-A8E11C89111F}"/>
              </a:ext>
            </a:extLst>
          </p:cNvPr>
          <p:cNvSpPr txBox="1"/>
          <p:nvPr/>
        </p:nvSpPr>
        <p:spPr>
          <a:xfrm>
            <a:off x="-7315200" y="14654"/>
            <a:ext cx="6324600" cy="1501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В конце концов, для реализации и тестирования была выбрана архитектура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FOMM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, которая изображена на данном слайде.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Как видно, на вход подается исходное изображение и управляющее видео. Далее из исходного изображения и кадров видео извлекаются ключевые точки (по отдельности), а также вычисляются аффинные преобразования. После этого, эти данные вместе с исходным изображением подаются в модуль плотного поля движения, где вычисляется само поле движения и маска окклюзии.</a:t>
            </a:r>
            <a:endParaRPr lang="en-US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Поле движени</a:t>
            </a: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я – это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карта пиксельных перемещений от исходного изображения </a:t>
            </a: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  управляющему кадру,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используя: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Разность позиций ключевых точек;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Аффиные</a:t>
            </a: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преобразования;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Heatmaps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(тепловые карты), описывающие влияние каждой ключевой точки.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Маска окклюзии показывает, какие области были закрыты/открыты между кадрами.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Далее эта информация и исходное изображение подается в модуль генерации, который уже и занимается генерированием новых кадров для результирующего видео.</a:t>
            </a:r>
            <a:endParaRPr lang="en-US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9923" y="3952667"/>
            <a:ext cx="2822180" cy="318137"/>
          </a:xfrm>
          <a:custGeom>
            <a:avLst/>
            <a:gdLst/>
            <a:ahLst/>
            <a:cxnLst/>
            <a:rect l="l" t="t" r="r" b="b"/>
            <a:pathLst>
              <a:path w="2822180" h="318137">
                <a:moveTo>
                  <a:pt x="0" y="0"/>
                </a:moveTo>
                <a:lnTo>
                  <a:pt x="2822180" y="0"/>
                </a:lnTo>
                <a:lnTo>
                  <a:pt x="2822180" y="318137"/>
                </a:lnTo>
                <a:lnTo>
                  <a:pt x="0" y="318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1878669" y="4495924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53600" y="8693167"/>
            <a:ext cx="6950127" cy="82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 spc="67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8C6932C-BAF7-4412-B6E5-6246158A0121}"/>
              </a:ext>
            </a:extLst>
          </p:cNvPr>
          <p:cNvSpPr txBox="1"/>
          <p:nvPr/>
        </p:nvSpPr>
        <p:spPr>
          <a:xfrm>
            <a:off x="838200" y="736132"/>
            <a:ext cx="11277600" cy="3375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04"/>
              </a:lnSpc>
              <a:spcBef>
                <a:spcPct val="0"/>
              </a:spcBef>
            </a:pPr>
            <a:r>
              <a:rPr lang="ru-RU" sz="9574" spc="268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ИСПОЛЬЗУЕМЫЕ ТЕХНОЛОГИИ</a:t>
            </a:r>
            <a:endParaRPr lang="en-US" sz="9574" spc="268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26" name="Picture 2" descr="Voxceleb-1 Dataset">
            <a:extLst>
              <a:ext uri="{FF2B5EF4-FFF2-40B4-BE49-F238E27FC236}">
                <a16:creationId xmlns:a16="http://schemas.microsoft.com/office/drawing/2014/main" id="{C32E5369-9699-4277-B368-C433C198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2733725"/>
            <a:ext cx="4819550" cy="48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orch&quot; Icon - Download for free – Iconduck">
            <a:extLst>
              <a:ext uri="{FF2B5EF4-FFF2-40B4-BE49-F238E27FC236}">
                <a16:creationId xmlns:a16="http://schemas.microsoft.com/office/drawing/2014/main" id="{B6113CEC-FF3D-4322-81F4-A6EC6BA0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5067498"/>
            <a:ext cx="2977192" cy="359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Is The Python Programming Language So Popular?">
            <a:extLst>
              <a:ext uri="{FF2B5EF4-FFF2-40B4-BE49-F238E27FC236}">
                <a16:creationId xmlns:a16="http://schemas.microsoft.com/office/drawing/2014/main" id="{5AD769EC-81F4-4B5D-8FD6-27EF7040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6" y="4819648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A28037B-B4C2-427B-BF3F-12495EF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384" y="6239193"/>
            <a:ext cx="1619626" cy="1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Colaboratory · GitHub">
            <a:extLst>
              <a:ext uri="{FF2B5EF4-FFF2-40B4-BE49-F238E27FC236}">
                <a16:creationId xmlns:a16="http://schemas.microsoft.com/office/drawing/2014/main" id="{926237C1-992F-4B52-8BAC-331CF199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20" y="4371439"/>
            <a:ext cx="1867754" cy="186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68FBDF-5552-4583-AB7B-40F92CA48975}"/>
              </a:ext>
            </a:extLst>
          </p:cNvPr>
          <p:cNvSpPr txBox="1"/>
          <p:nvPr/>
        </p:nvSpPr>
        <p:spPr>
          <a:xfrm>
            <a:off x="-7315200" y="14654"/>
            <a:ext cx="6324600" cy="14458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На данном слайде представлены технологии, используемые для реализации и тестирования данной модели.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Во-первых, это язык программирования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Python 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и фреймворк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PyTorch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, которые стали очень популярными и удобными для работы в области Машинного Обучения, Компьютерного зрения и т.д.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Для обучения использовалась среда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Google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Colab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, так как компания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Google 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любезно предоставляет бесплатное использование их серверов с довольно неплохими видеокартами для работы с нейронными сетями на 3 часа в день, что довольно сильно ускоряет разработку и обучения. Также для локального тестирования использовался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PyCharm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, как одна из самых подходящих сред программирования на языке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Python.</a:t>
            </a:r>
          </a:p>
          <a:p>
            <a:pPr>
              <a:lnSpc>
                <a:spcPts val="3890"/>
              </a:lnSpc>
            </a:pPr>
            <a:endParaRPr lang="en-US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В качестве набора данных использовался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VoxCeleb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– 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набор данных, который представляет собой видеопоследовательности интервью с лицами людей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знаменитостей, извлеченных из 22496 видео YouTube.</a:t>
            </a:r>
            <a:endParaRPr lang="en-US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711666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72597" y="-27147"/>
            <a:ext cx="11615403" cy="10969660"/>
            <a:chOff x="0" y="0"/>
            <a:chExt cx="3059201" cy="28891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9201" cy="2889129"/>
            </a:xfrm>
            <a:custGeom>
              <a:avLst/>
              <a:gdLst/>
              <a:ahLst/>
              <a:cxnLst/>
              <a:rect l="l" t="t" r="r" b="b"/>
              <a:pathLst>
                <a:path w="3059201" h="2889129">
                  <a:moveTo>
                    <a:pt x="0" y="0"/>
                  </a:moveTo>
                  <a:lnTo>
                    <a:pt x="3059201" y="0"/>
                  </a:lnTo>
                  <a:lnTo>
                    <a:pt x="3059201" y="2889129"/>
                  </a:lnTo>
                  <a:lnTo>
                    <a:pt x="0" y="2889129"/>
                  </a:ln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59201" cy="2936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873416">
            <a:off x="1299095" y="4296410"/>
            <a:ext cx="11520040" cy="1298623"/>
          </a:xfrm>
          <a:custGeom>
            <a:avLst/>
            <a:gdLst/>
            <a:ahLst/>
            <a:cxnLst/>
            <a:rect l="l" t="t" r="r" b="b"/>
            <a:pathLst>
              <a:path w="11520040" h="1298623">
                <a:moveTo>
                  <a:pt x="0" y="0"/>
                </a:moveTo>
                <a:lnTo>
                  <a:pt x="11520040" y="0"/>
                </a:lnTo>
                <a:lnTo>
                  <a:pt x="11520040" y="1298623"/>
                </a:lnTo>
                <a:lnTo>
                  <a:pt x="0" y="129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792552">
            <a:off x="4926061" y="-539109"/>
            <a:ext cx="2209301" cy="10969660"/>
            <a:chOff x="0" y="0"/>
            <a:chExt cx="581874" cy="28891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1874" cy="2889129"/>
            </a:xfrm>
            <a:custGeom>
              <a:avLst/>
              <a:gdLst/>
              <a:ahLst/>
              <a:cxnLst/>
              <a:rect l="l" t="t" r="r" b="b"/>
              <a:pathLst>
                <a:path w="581874" h="2889129">
                  <a:moveTo>
                    <a:pt x="0" y="0"/>
                  </a:moveTo>
                  <a:lnTo>
                    <a:pt x="581874" y="0"/>
                  </a:lnTo>
                  <a:lnTo>
                    <a:pt x="581874" y="2889129"/>
                  </a:lnTo>
                  <a:lnTo>
                    <a:pt x="0" y="28891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81874" cy="2936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47435" y="4857700"/>
            <a:ext cx="4641554" cy="1017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ru-RU" sz="7200" spc="15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МЕТРИКИ</a:t>
            </a:r>
            <a:endParaRPr lang="en-US" sz="5499" spc="153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37364" y="981075"/>
            <a:ext cx="7021936" cy="81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27"/>
              </a:lnSpc>
              <a:spcBef>
                <a:spcPct val="0"/>
              </a:spcBef>
            </a:pPr>
            <a:r>
              <a:rPr lang="ru-RU" sz="2376" spc="67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АНИМАЦИЯ ИЗОБРАЖЕНИЙ НА ОСНОВЕ НЕЙРОННЫХ СЕТЕЙ</a:t>
            </a:r>
            <a:endParaRPr lang="en-US" sz="2376" spc="67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6" name="Таблица 16">
            <a:extLst>
              <a:ext uri="{FF2B5EF4-FFF2-40B4-BE49-F238E27FC236}">
                <a16:creationId xmlns:a16="http://schemas.microsoft.com/office/drawing/2014/main" id="{79562955-71E5-4F3C-95F1-81C234177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07376"/>
              </p:ext>
            </p:extLst>
          </p:nvPr>
        </p:nvGraphicFramePr>
        <p:xfrm>
          <a:off x="8153400" y="3324036"/>
          <a:ext cx="9650992" cy="6110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19451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5754443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70050383"/>
                    </a:ext>
                  </a:extLst>
                </a:gridCol>
                <a:gridCol w="1726192">
                  <a:extLst>
                    <a:ext uri="{9D8B030D-6E8A-4147-A177-3AD203B41FA5}">
                      <a16:colId xmlns:a16="http://schemas.microsoft.com/office/drawing/2014/main" val="1430126786"/>
                    </a:ext>
                  </a:extLst>
                </a:gridCol>
              </a:tblGrid>
              <a:tr h="1939776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МЕТРИКА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X2FACE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MONKEY-NET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FOMM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48585"/>
                  </a:ext>
                </a:extLst>
              </a:tr>
              <a:tr h="13900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L1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0,078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0,049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0,043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428"/>
                  </a:ext>
                </a:extLst>
              </a:tr>
              <a:tr h="13900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AKD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7,687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1,878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1,294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860118"/>
                  </a:ext>
                </a:extLst>
              </a:tr>
              <a:tr h="13900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AED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0,405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0,199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0,140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36549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D28AAAF-94EA-4987-B92C-B5A8C9AC6164}"/>
              </a:ext>
            </a:extLst>
          </p:cNvPr>
          <p:cNvSpPr txBox="1"/>
          <p:nvPr/>
        </p:nvSpPr>
        <p:spPr>
          <a:xfrm>
            <a:off x="-7315200" y="14654"/>
            <a:ext cx="6324600" cy="1495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После обучения, были собраны некоторые метрики, отражающие качество моделей и которые представлены в следующей таблице.</a:t>
            </a:r>
          </a:p>
          <a:p>
            <a:pPr>
              <a:lnSpc>
                <a:spcPts val="3890"/>
              </a:lnSpc>
            </a:pPr>
            <a:endParaRPr lang="ru-RU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indent="-457200">
              <a:lnSpc>
                <a:spcPts val="3890"/>
              </a:lnSpc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L1 – среднее расстояние между сгенерированным и реальным видео. Измеряется в диапазоне от 0 до 1, где 0 – идеальное совпадение по пикселям.</a:t>
            </a:r>
          </a:p>
          <a:p>
            <a:pPr marL="457200" indent="-457200">
              <a:lnSpc>
                <a:spcPts val="3890"/>
              </a:lnSpc>
              <a:buAutoNum type="arabicPeriod"/>
            </a:pPr>
            <a:endParaRPr lang="ru-RU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indent="-457200">
              <a:lnSpc>
                <a:spcPts val="3890"/>
              </a:lnSpc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AKD (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Average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Keypoint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Distance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) – 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cреднее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расстояние до ключевых точек. Ключевые точки вычисляются независимо для каждого кадра. AKD получается путем вычисления среднего расстояния между обнаруженными ключевыми точками реального видео и сгенерированного видео. Значения AKD выражаются в пикселях. </a:t>
            </a:r>
          </a:p>
          <a:p>
            <a:pPr marL="457200" indent="-457200">
              <a:lnSpc>
                <a:spcPts val="3890"/>
              </a:lnSpc>
              <a:buAutoNum type="arabicPeriod"/>
            </a:pPr>
            <a:endParaRPr lang="ru-RU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457200" indent="-457200">
              <a:lnSpc>
                <a:spcPts val="3890"/>
              </a:lnSpc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AED (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Average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Euclidean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Distance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) – среднее евклидово расстояние между истинным и сгенерированным представлением кадра. AED – мера, показывающая семантическую схожесть изображений. Чем меньше ее значение, тем более «узнаваемым» и реалистичным является результат.</a:t>
            </a:r>
            <a:endParaRPr lang="en-US" sz="2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graphicFrame>
        <p:nvGraphicFramePr>
          <p:cNvPr id="13" name="Таблица 16">
            <a:extLst>
              <a:ext uri="{FF2B5EF4-FFF2-40B4-BE49-F238E27FC236}">
                <a16:creationId xmlns:a16="http://schemas.microsoft.com/office/drawing/2014/main" id="{3C50938D-EAFE-4E9E-B360-CAA1073EE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787896"/>
              </p:ext>
            </p:extLst>
          </p:nvPr>
        </p:nvGraphicFramePr>
        <p:xfrm>
          <a:off x="1163112" y="12687300"/>
          <a:ext cx="5410200" cy="6110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3194513"/>
                    </a:ext>
                  </a:extLst>
                </a:gridCol>
                <a:gridCol w="2895599">
                  <a:extLst>
                    <a:ext uri="{9D8B030D-6E8A-4147-A177-3AD203B41FA5}">
                      <a16:colId xmlns:a16="http://schemas.microsoft.com/office/drawing/2014/main" val="1430126786"/>
                    </a:ext>
                  </a:extLst>
                </a:gridCol>
              </a:tblGrid>
              <a:tr h="1939776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ЗНАЧЕНИЕ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L1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48585"/>
                  </a:ext>
                </a:extLst>
              </a:tr>
              <a:tr h="13900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L1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0,043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428"/>
                  </a:ext>
                </a:extLst>
              </a:tr>
              <a:tr h="13900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AKD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1,294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860118"/>
                  </a:ext>
                </a:extLst>
              </a:tr>
              <a:tr h="139008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AED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0,140</a:t>
                      </a:r>
                      <a:endParaRPr lang="ru-RU" sz="3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365494"/>
                  </a:ext>
                </a:extLst>
              </a:tr>
            </a:tbl>
          </a:graphicData>
        </a:graphic>
      </p:graphicFrame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11DF9127-ADA4-496F-8B74-579D7877B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49298"/>
              </p:ext>
            </p:extLst>
          </p:nvPr>
        </p:nvGraphicFramePr>
        <p:xfrm>
          <a:off x="3701964" y="11745593"/>
          <a:ext cx="12192000" cy="16762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8100991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76347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98862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28192894"/>
                    </a:ext>
                  </a:extLst>
                </a:gridCol>
              </a:tblGrid>
              <a:tr h="832356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Метрика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L1</a:t>
                      </a:r>
                      <a:endParaRPr lang="ru-RU" sz="3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AKD</a:t>
                      </a:r>
                      <a:endParaRPr lang="ru-RU" sz="3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AED</a:t>
                      </a:r>
                      <a:endParaRPr lang="ru-RU" sz="3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750469"/>
                  </a:ext>
                </a:extLst>
              </a:tr>
              <a:tr h="843917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Значение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0,043</a:t>
                      </a:r>
                      <a:endParaRPr lang="ru-RU" sz="3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1,294</a:t>
                      </a:r>
                      <a:endParaRPr lang="ru-RU" sz="3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0,140</a:t>
                      </a:r>
                      <a:endParaRPr lang="ru-RU" sz="3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507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1517</Words>
  <Application>Microsoft Office PowerPoint</Application>
  <PresentationFormat>Произвольный</PresentationFormat>
  <Paragraphs>182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Open Sans</vt:lpstr>
      <vt:lpstr>Calibri</vt:lpstr>
      <vt:lpstr>Arial</vt:lpstr>
      <vt:lpstr>League Spartan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Animation Based On Neural Networks</dc:title>
  <cp:lastModifiedBy>Алексей Климович</cp:lastModifiedBy>
  <cp:revision>49</cp:revision>
  <dcterms:created xsi:type="dcterms:W3CDTF">2006-08-16T00:00:00Z</dcterms:created>
  <dcterms:modified xsi:type="dcterms:W3CDTF">2025-05-17T13:58:27Z</dcterms:modified>
  <dc:identifier>DAGlKXBekrg</dc:identifier>
</cp:coreProperties>
</file>